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F3089-81DE-4B55-B27D-A43245AB819B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3C092-FC24-406F-80F7-4AB427B125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795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dirty="0" smtClean="0"/>
              <a:t>Readiness to learn</a:t>
            </a:r>
            <a:r>
              <a:rPr lang="en-AU" dirty="0" smtClean="0"/>
              <a:t>: As people mature, they are more interested in learning subjects that have immediate relevance to their jobs or personal lives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3C092-FC24-406F-80F7-4AB427B1257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795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7D70F35-AC24-416D-B359-76F6D6C3DEE9}" type="datetimeFigureOut">
              <a:rPr lang="en-AU" smtClean="0"/>
              <a:t>31/03/2012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F0F46F0-B33B-43FD-9C75-67DA7B1C318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7944" y="1484784"/>
            <a:ext cx="4896544" cy="1824608"/>
          </a:xfrm>
        </p:spPr>
        <p:txBody>
          <a:bodyPr>
            <a:normAutofit/>
          </a:bodyPr>
          <a:lstStyle/>
          <a:p>
            <a:r>
              <a:rPr lang="en-AU" dirty="0" smtClean="0"/>
              <a:t>Learning for life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7944" y="3717032"/>
            <a:ext cx="3886200" cy="1096143"/>
          </a:xfrm>
        </p:spPr>
        <p:txBody>
          <a:bodyPr/>
          <a:lstStyle/>
          <a:p>
            <a:r>
              <a:rPr lang="en-AU" dirty="0" smtClean="0"/>
              <a:t>Basic principles of adult learning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324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hOW</a:t>
            </a:r>
            <a:r>
              <a:rPr lang="en-AU" dirty="0" smtClean="0"/>
              <a:t> to help </a:t>
            </a:r>
            <a:r>
              <a:rPr lang="en-AU" dirty="0" err="1" smtClean="0"/>
              <a:t>adultS</a:t>
            </a:r>
            <a:r>
              <a:rPr lang="en-AU" dirty="0" smtClean="0"/>
              <a:t> learn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77343"/>
            <a:ext cx="7520940" cy="228370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Encourage active participation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Offer meaningful, relevant and holistic learning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Ensure multi-sensory learning (using the 5 senses)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Give learners time to practice and reflect on learning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Give regular and useful feedback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Motivate further learning with recognition and rewards</a:t>
            </a:r>
            <a:endParaRPr lang="en-US" b="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5"/>
          <a:stretch/>
        </p:blipFill>
        <p:spPr bwMode="auto">
          <a:xfrm>
            <a:off x="6455909" y="3861048"/>
            <a:ext cx="2398330" cy="254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7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468" y="365760"/>
            <a:ext cx="7520940" cy="548640"/>
          </a:xfrm>
        </p:spPr>
        <p:txBody>
          <a:bodyPr>
            <a:normAutofit/>
          </a:bodyPr>
          <a:lstStyle/>
          <a:p>
            <a:r>
              <a:rPr lang="en-AU" dirty="0" smtClean="0"/>
              <a:t>What is andragogy?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8839"/>
            <a:ext cx="7772400" cy="259228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AU" dirty="0" smtClean="0"/>
              <a:t>Malcolm Knowles an American educator defined andragogy as:</a:t>
            </a:r>
          </a:p>
          <a:p>
            <a:pPr marL="68580" indent="0">
              <a:buNone/>
            </a:pPr>
            <a:endParaRPr lang="en-AU" dirty="0"/>
          </a:p>
          <a:p>
            <a:pPr marL="68580" indent="0" algn="ctr">
              <a:buNone/>
            </a:pPr>
            <a:r>
              <a:rPr lang="en-AU" i="1" dirty="0" smtClean="0"/>
              <a:t>‘… the </a:t>
            </a:r>
            <a:r>
              <a:rPr lang="en-AU" i="1" dirty="0"/>
              <a:t>art and science of helping adults </a:t>
            </a:r>
            <a:r>
              <a:rPr lang="en-AU" i="1" dirty="0" smtClean="0"/>
              <a:t>learn.’</a:t>
            </a:r>
          </a:p>
        </p:txBody>
      </p:sp>
    </p:spTree>
    <p:extLst>
      <p:ext uri="{BB962C8B-B14F-4D97-AF65-F5344CB8AC3E}">
        <p14:creationId xmlns:p14="http://schemas.microsoft.com/office/powerpoint/2010/main" val="306336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principles of adult learning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772400" cy="319695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AU" dirty="0" smtClean="0"/>
              <a:t>The need to know</a:t>
            </a:r>
          </a:p>
          <a:p>
            <a:pPr>
              <a:buFont typeface="+mj-lt"/>
              <a:buAutoNum type="arabicPeriod"/>
            </a:pPr>
            <a:r>
              <a:rPr lang="en-AU" dirty="0" smtClean="0"/>
              <a:t>Learner’s self-concept</a:t>
            </a:r>
            <a:endParaRPr lang="en-AU" dirty="0"/>
          </a:p>
          <a:p>
            <a:pPr>
              <a:buFont typeface="+mj-lt"/>
              <a:buAutoNum type="arabicPeriod"/>
            </a:pPr>
            <a:r>
              <a:rPr lang="en-AU" dirty="0" smtClean="0"/>
              <a:t>Role of the learner’s experience</a:t>
            </a:r>
            <a:endParaRPr lang="en-AU" dirty="0"/>
          </a:p>
          <a:p>
            <a:pPr>
              <a:buFont typeface="+mj-lt"/>
              <a:buAutoNum type="arabicPeriod"/>
            </a:pPr>
            <a:r>
              <a:rPr lang="en-AU" dirty="0" smtClean="0"/>
              <a:t>Readiness to learn</a:t>
            </a:r>
            <a:endParaRPr lang="en-AU" dirty="0"/>
          </a:p>
          <a:p>
            <a:pPr>
              <a:buFont typeface="+mj-lt"/>
              <a:buAutoNum type="arabicPeriod"/>
            </a:pPr>
            <a:r>
              <a:rPr lang="en-AU" dirty="0" smtClean="0"/>
              <a:t>Orientation to learning</a:t>
            </a:r>
            <a:endParaRPr lang="en-AU" dirty="0"/>
          </a:p>
          <a:p>
            <a:pPr>
              <a:buFont typeface="+mj-lt"/>
              <a:buAutoNum type="arabicPeriod"/>
            </a:pPr>
            <a:r>
              <a:rPr lang="en-AU" dirty="0" smtClean="0"/>
              <a:t>Motivation</a:t>
            </a: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429" y="1700808"/>
            <a:ext cx="2425452" cy="242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9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Need to know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rmAutofit/>
          </a:bodyPr>
          <a:lstStyle/>
          <a:p>
            <a:r>
              <a:rPr lang="en-AU" dirty="0" smtClean="0"/>
              <a:t>Adults want their learning to:</a:t>
            </a:r>
          </a:p>
          <a:p>
            <a:endParaRPr lang="en-AU" dirty="0"/>
          </a:p>
          <a:p>
            <a:pPr>
              <a:buFont typeface="Arial" pitchFamily="34" charset="0"/>
              <a:buChar char="•"/>
            </a:pPr>
            <a:r>
              <a:rPr lang="en-AU" smtClean="0"/>
              <a:t>meet </a:t>
            </a:r>
            <a:r>
              <a:rPr lang="en-AU" dirty="0" smtClean="0"/>
              <a:t>their needs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be relevant</a:t>
            </a:r>
          </a:p>
          <a:p>
            <a:pPr>
              <a:buFont typeface="Arial" pitchFamily="34" charset="0"/>
              <a:buChar char="•"/>
            </a:pPr>
            <a:r>
              <a:rPr lang="en-AU" dirty="0"/>
              <a:t>h</a:t>
            </a:r>
            <a:r>
              <a:rPr lang="en-AU" dirty="0" smtClean="0"/>
              <a:t>elp them achieve their goals.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33491"/>
            <a:ext cx="4173488" cy="296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12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990656" cy="1143000"/>
          </a:xfrm>
        </p:spPr>
        <p:txBody>
          <a:bodyPr>
            <a:normAutofit/>
          </a:bodyPr>
          <a:lstStyle/>
          <a:p>
            <a:r>
              <a:rPr lang="en-AU" dirty="0"/>
              <a:t>2. Learner’s </a:t>
            </a:r>
            <a:r>
              <a:rPr lang="en-AU" dirty="0" smtClean="0"/>
              <a:t>Self-concept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33327"/>
            <a:ext cx="7520940" cy="3579849"/>
          </a:xfrm>
        </p:spPr>
        <p:txBody>
          <a:bodyPr/>
          <a:lstStyle/>
          <a:p>
            <a:pPr marL="68580" indent="0">
              <a:buNone/>
            </a:pPr>
            <a:r>
              <a:rPr lang="en-AU" dirty="0" smtClean="0"/>
              <a:t>Adult learners:</a:t>
            </a:r>
          </a:p>
          <a:p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/>
              <a:t>a</a:t>
            </a:r>
            <a:r>
              <a:rPr lang="en-AU" dirty="0" smtClean="0"/>
              <a:t>re self-motivated and self-directed</a:t>
            </a:r>
          </a:p>
          <a:p>
            <a:pPr>
              <a:buFont typeface="Wingdings" pitchFamily="2" charset="2"/>
              <a:buChar char="§"/>
            </a:pPr>
            <a:r>
              <a:rPr lang="en-AU" dirty="0"/>
              <a:t>a</a:t>
            </a:r>
            <a:r>
              <a:rPr lang="en-AU" dirty="0" smtClean="0"/>
              <a:t>re independent </a:t>
            </a:r>
          </a:p>
          <a:p>
            <a:pPr>
              <a:buFont typeface="Wingdings" pitchFamily="2" charset="2"/>
              <a:buChar char="§"/>
            </a:pPr>
            <a:r>
              <a:rPr lang="en-AU" dirty="0"/>
              <a:t>l</a:t>
            </a:r>
            <a:r>
              <a:rPr lang="en-AU" dirty="0" smtClean="0"/>
              <a:t>ike to find their own way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can make their own decisions</a:t>
            </a:r>
          </a:p>
          <a:p>
            <a:pPr>
              <a:buFont typeface="Wingdings" pitchFamily="2" charset="2"/>
              <a:buChar char="§"/>
            </a:pPr>
            <a:r>
              <a:rPr lang="en-AU" dirty="0"/>
              <a:t>w</a:t>
            </a:r>
            <a:r>
              <a:rPr lang="en-AU" dirty="0" smtClean="0"/>
              <a:t>ant to manage their own learning.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3316471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670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3. Role </a:t>
            </a:r>
            <a:r>
              <a:rPr lang="en-AU" dirty="0"/>
              <a:t>of the learner’s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33327"/>
            <a:ext cx="7520940" cy="3579849"/>
          </a:xfrm>
        </p:spPr>
        <p:txBody>
          <a:bodyPr>
            <a:normAutofit/>
          </a:bodyPr>
          <a:lstStyle/>
          <a:p>
            <a:r>
              <a:rPr lang="en-AU" dirty="0" smtClean="0"/>
              <a:t>Adult learners:</a:t>
            </a:r>
          </a:p>
          <a:p>
            <a:endParaRPr lang="en-AU" dirty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have diverse experience and knowledge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may have ingrained ideas about things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apply their </a:t>
            </a:r>
            <a:r>
              <a:rPr lang="en-AU" dirty="0"/>
              <a:t>life </a:t>
            </a:r>
            <a:r>
              <a:rPr lang="en-AU" dirty="0" smtClean="0"/>
              <a:t>experience and knowledge to new learning</a:t>
            </a:r>
          </a:p>
          <a:p>
            <a:pPr>
              <a:buFont typeface="Arial" pitchFamily="34" charset="0"/>
              <a:buChar char="•"/>
            </a:pPr>
            <a:r>
              <a:rPr lang="en-AU" dirty="0"/>
              <a:t>u</a:t>
            </a:r>
            <a:r>
              <a:rPr lang="en-AU" dirty="0" smtClean="0"/>
              <a:t>se their problem-solving, reflecting and reasoning skills.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218" y="4437112"/>
            <a:ext cx="336811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17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4. Readiness to learn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505335"/>
            <a:ext cx="7520940" cy="3579849"/>
          </a:xfrm>
        </p:spPr>
        <p:txBody>
          <a:bodyPr>
            <a:normAutofit/>
          </a:bodyPr>
          <a:lstStyle/>
          <a:p>
            <a:r>
              <a:rPr lang="en-AU" dirty="0"/>
              <a:t>Adult </a:t>
            </a:r>
            <a:r>
              <a:rPr lang="en-AU" dirty="0" smtClean="0"/>
              <a:t>learners:</a:t>
            </a:r>
          </a:p>
          <a:p>
            <a:endParaRPr lang="en-AU" dirty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are goal focused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want timely and meaningful learning experiences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need clear learning goals.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761185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7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5. Orientation </a:t>
            </a:r>
            <a:r>
              <a:rPr lang="en-AU" dirty="0"/>
              <a:t>to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rmAutofit/>
          </a:bodyPr>
          <a:lstStyle/>
          <a:p>
            <a:r>
              <a:rPr lang="en-AU" dirty="0" smtClean="0"/>
              <a:t>Adult learners:</a:t>
            </a:r>
          </a:p>
          <a:p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/>
              <a:t>a</a:t>
            </a:r>
            <a:r>
              <a:rPr lang="en-AU" dirty="0" smtClean="0"/>
              <a:t>re practical – their learning should apply to their lives, job, etc.</a:t>
            </a:r>
          </a:p>
          <a:p>
            <a:pPr>
              <a:buFont typeface="Wingdings" pitchFamily="2" charset="2"/>
              <a:buChar char="§"/>
            </a:pPr>
            <a:r>
              <a:rPr lang="en-AU" dirty="0"/>
              <a:t>want to be involved in planning their </a:t>
            </a:r>
            <a:r>
              <a:rPr lang="en-AU" dirty="0" smtClean="0"/>
              <a:t>learning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focus on the aspects that are most useful to them.</a:t>
            </a:r>
          </a:p>
          <a:p>
            <a:pPr>
              <a:buFont typeface="Wingdings" pitchFamily="2" charset="2"/>
              <a:buChar char="§"/>
            </a:pPr>
            <a:endParaRPr lang="en-AU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4" r="3709"/>
          <a:stretch/>
        </p:blipFill>
        <p:spPr bwMode="auto">
          <a:xfrm>
            <a:off x="5007785" y="4033615"/>
            <a:ext cx="3668671" cy="255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886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6. motivation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361319"/>
            <a:ext cx="7520940" cy="3579849"/>
          </a:xfrm>
        </p:spPr>
        <p:txBody>
          <a:bodyPr/>
          <a:lstStyle/>
          <a:p>
            <a:r>
              <a:rPr lang="en-AU" dirty="0" smtClean="0"/>
              <a:t>For adult learners, the best motivators are:</a:t>
            </a:r>
          </a:p>
          <a:p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internal; for example:</a:t>
            </a:r>
          </a:p>
          <a:p>
            <a:pPr marL="0" indent="0"/>
            <a:endParaRPr lang="en-AU" dirty="0" smtClean="0"/>
          </a:p>
          <a:p>
            <a:pPr lvl="2">
              <a:buFont typeface="Wingdings" pitchFamily="2" charset="2"/>
              <a:buChar char="Ø"/>
            </a:pPr>
            <a:r>
              <a:rPr lang="en-AU" b="1" dirty="0"/>
              <a:t> </a:t>
            </a:r>
            <a:r>
              <a:rPr lang="en-AU" b="1" dirty="0" smtClean="0"/>
              <a:t>  increased </a:t>
            </a:r>
            <a:r>
              <a:rPr lang="en-AU" b="1" dirty="0"/>
              <a:t>job satisfaction</a:t>
            </a:r>
          </a:p>
          <a:p>
            <a:pPr lvl="2">
              <a:buFont typeface="Wingdings" pitchFamily="2" charset="2"/>
              <a:buChar char="Ø"/>
            </a:pPr>
            <a:r>
              <a:rPr lang="en-AU" b="1" dirty="0"/>
              <a:t> </a:t>
            </a:r>
            <a:r>
              <a:rPr lang="en-AU" b="1" dirty="0" smtClean="0"/>
              <a:t>  </a:t>
            </a:r>
            <a:r>
              <a:rPr lang="en-AU" b="1" dirty="0"/>
              <a:t>heightened self-esteem</a:t>
            </a:r>
          </a:p>
          <a:p>
            <a:pPr lvl="2">
              <a:buFont typeface="Wingdings" pitchFamily="2" charset="2"/>
              <a:buChar char="Ø"/>
            </a:pPr>
            <a:r>
              <a:rPr lang="en-AU" b="1" dirty="0"/>
              <a:t>  </a:t>
            </a:r>
            <a:r>
              <a:rPr lang="en-AU" b="1" dirty="0" smtClean="0"/>
              <a:t> better </a:t>
            </a:r>
            <a:r>
              <a:rPr lang="en-AU" b="1" dirty="0"/>
              <a:t>quality of </a:t>
            </a:r>
            <a:r>
              <a:rPr lang="en-AU" b="1" dirty="0" smtClean="0"/>
              <a:t>life</a:t>
            </a:r>
            <a:endParaRPr lang="en-AU" dirty="0" smtClean="0"/>
          </a:p>
          <a:p>
            <a:pPr marL="0" indent="0"/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personal growth and development.</a:t>
            </a:r>
          </a:p>
          <a:p>
            <a:pPr lvl="2">
              <a:buFont typeface="Wingdings" pitchFamily="2" charset="2"/>
              <a:buChar char="Ø"/>
            </a:pPr>
            <a:endParaRPr lang="en-AU" b="1" dirty="0"/>
          </a:p>
          <a:p>
            <a:pPr>
              <a:buFont typeface="Wingdings" pitchFamily="2" charset="2"/>
              <a:buChar char="Ø"/>
            </a:pPr>
            <a:endParaRPr lang="en-A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39800"/>
            <a:ext cx="2892946" cy="3324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00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183</TotalTime>
  <Words>314</Words>
  <Application>Microsoft Office PowerPoint</Application>
  <PresentationFormat>On-screen Show (4:3)</PresentationFormat>
  <Paragraphs>65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Learning for life</vt:lpstr>
      <vt:lpstr>What is andragogy?</vt:lpstr>
      <vt:lpstr>principles of adult learning</vt:lpstr>
      <vt:lpstr>1. Need to know</vt:lpstr>
      <vt:lpstr>2. Learner’s Self-concept</vt:lpstr>
      <vt:lpstr>3. Role of the learner’s experience</vt:lpstr>
      <vt:lpstr>4. Readiness to learn</vt:lpstr>
      <vt:lpstr>5. Orientation to learning</vt:lpstr>
      <vt:lpstr>6. motivation</vt:lpstr>
      <vt:lpstr>hOW to help adultS learn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for life</dc:title>
  <dc:creator>Ian</dc:creator>
  <cp:lastModifiedBy>Ian</cp:lastModifiedBy>
  <cp:revision>26</cp:revision>
  <dcterms:created xsi:type="dcterms:W3CDTF">2012-03-31T02:41:35Z</dcterms:created>
  <dcterms:modified xsi:type="dcterms:W3CDTF">2012-03-31T11:07:26Z</dcterms:modified>
</cp:coreProperties>
</file>